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8" r:id="rId14"/>
    <p:sldId id="269" r:id="rId15"/>
    <p:sldId id="270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9E78-2754-4DE1-BCBA-4E72314FE44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8DDF-19D7-4D80-8442-BA374A651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40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9E78-2754-4DE1-BCBA-4E72314FE44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8DDF-19D7-4D80-8442-BA374A651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0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9E78-2754-4DE1-BCBA-4E72314FE44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8DDF-19D7-4D80-8442-BA374A651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6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9E78-2754-4DE1-BCBA-4E72314FE44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8DDF-19D7-4D80-8442-BA374A651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5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9E78-2754-4DE1-BCBA-4E72314FE44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8DDF-19D7-4D80-8442-BA374A651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52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9E78-2754-4DE1-BCBA-4E72314FE44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8DDF-19D7-4D80-8442-BA374A651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7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9E78-2754-4DE1-BCBA-4E72314FE44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8DDF-19D7-4D80-8442-BA374A651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08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9E78-2754-4DE1-BCBA-4E72314FE44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8DDF-19D7-4D80-8442-BA374A651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9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9E78-2754-4DE1-BCBA-4E72314FE44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8DDF-19D7-4D80-8442-BA374A651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5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9E78-2754-4DE1-BCBA-4E72314FE44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8DDF-19D7-4D80-8442-BA374A651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6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9E78-2754-4DE1-BCBA-4E72314FE44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8DDF-19D7-4D80-8442-BA374A651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05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F9E78-2754-4DE1-BCBA-4E72314FE446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E8DDF-19D7-4D80-8442-BA374A651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23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«</a:t>
            </a:r>
            <a:r>
              <a:rPr lang="ru-RU" sz="4800" b="1" i="1" dirty="0" err="1" smtClean="0">
                <a:solidFill>
                  <a:srgbClr val="FF0000"/>
                </a:solidFill>
              </a:rPr>
              <a:t>Лэпбук</a:t>
            </a:r>
            <a:r>
              <a:rPr lang="ru-RU" sz="4800" b="1" i="1" dirty="0" smtClean="0">
                <a:solidFill>
                  <a:srgbClr val="FF0000"/>
                </a:solidFill>
              </a:rPr>
              <a:t> – как </a:t>
            </a:r>
            <a:r>
              <a:rPr lang="ru-RU" sz="4800" b="1" i="1" dirty="0" smtClean="0">
                <a:solidFill>
                  <a:srgbClr val="FF0000"/>
                </a:solidFill>
              </a:rPr>
              <a:t>средство речевого </a:t>
            </a:r>
            <a:r>
              <a:rPr lang="ru-RU" sz="4800" b="1" i="1" dirty="0" smtClean="0">
                <a:solidFill>
                  <a:srgbClr val="FF0000"/>
                </a:solidFill>
              </a:rPr>
              <a:t>развития детей дошкольного возраста»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Подготовила  воспитатель: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Чижова Любовь Григорьевна  МБДОУ </a:t>
            </a:r>
            <a:r>
              <a:rPr lang="ru-RU" sz="3200" dirty="0" err="1" smtClean="0">
                <a:solidFill>
                  <a:srgbClr val="0070C0"/>
                </a:solidFill>
              </a:rPr>
              <a:t>Курагинский</a:t>
            </a:r>
            <a:r>
              <a:rPr lang="ru-RU" sz="3200" dirty="0" smtClean="0">
                <a:solidFill>
                  <a:srgbClr val="0070C0"/>
                </a:solidFill>
              </a:rPr>
              <a:t> д/с </a:t>
            </a:r>
            <a:r>
              <a:rPr lang="ru-RU" sz="3200" dirty="0" smtClean="0">
                <a:solidFill>
                  <a:srgbClr val="0070C0"/>
                </a:solidFill>
              </a:rPr>
              <a:t>№ 15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3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Преимущество использования </a:t>
            </a:r>
            <a:r>
              <a:rPr lang="ru-RU" sz="4800" b="1" dirty="0" err="1" smtClean="0">
                <a:solidFill>
                  <a:srgbClr val="FF0000"/>
                </a:solidFill>
              </a:rPr>
              <a:t>Лэпбука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33FF"/>
                </a:solidFill>
              </a:rPr>
              <a:t>Ребенок самостоятельно собирает нужную информацию</a:t>
            </a:r>
          </a:p>
          <a:p>
            <a:r>
              <a:rPr lang="ru-RU" dirty="0" smtClean="0">
                <a:solidFill>
                  <a:srgbClr val="3333FF"/>
                </a:solidFill>
              </a:rPr>
              <a:t>Структурирует собранную информацию</a:t>
            </a:r>
          </a:p>
          <a:p>
            <a:r>
              <a:rPr lang="ru-RU" dirty="0" smtClean="0">
                <a:solidFill>
                  <a:srgbClr val="3333FF"/>
                </a:solidFill>
              </a:rPr>
              <a:t>Побуждает интерес у детей к познавательному развитию</a:t>
            </a:r>
          </a:p>
          <a:p>
            <a:r>
              <a:rPr lang="ru-RU" dirty="0" smtClean="0">
                <a:solidFill>
                  <a:srgbClr val="3333FF"/>
                </a:solidFill>
              </a:rPr>
              <a:t>Может разнообразить занятие или совместную деятельность со взрослыми</a:t>
            </a:r>
          </a:p>
          <a:p>
            <a:r>
              <a:rPr lang="ru-RU" dirty="0" smtClean="0">
                <a:solidFill>
                  <a:srgbClr val="3333FF"/>
                </a:solidFill>
              </a:rPr>
              <a:t>Развивает креативность и творческое мышление</a:t>
            </a:r>
          </a:p>
          <a:p>
            <a:r>
              <a:rPr lang="ru-RU" dirty="0" smtClean="0">
                <a:solidFill>
                  <a:srgbClr val="3333FF"/>
                </a:solidFill>
              </a:rPr>
              <a:t>Простой способ запоминания</a:t>
            </a:r>
          </a:p>
          <a:p>
            <a:r>
              <a:rPr lang="ru-RU" dirty="0" smtClean="0">
                <a:solidFill>
                  <a:srgbClr val="3333FF"/>
                </a:solidFill>
              </a:rPr>
              <a:t>Объединяет всю семью ( группу детей в детском саду) для увлекательного и полезного занятия</a:t>
            </a:r>
            <a:endParaRPr lang="ru-RU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9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6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6000" b="1" i="1" dirty="0" smtClean="0">
                <a:solidFill>
                  <a:srgbClr val="FF0000"/>
                </a:solidFill>
              </a:rPr>
              <a:t>А еще </a:t>
            </a:r>
            <a:r>
              <a:rPr lang="ru-RU" sz="6000" b="1" i="1" dirty="0" err="1" smtClean="0">
                <a:solidFill>
                  <a:srgbClr val="FF0000"/>
                </a:solidFill>
              </a:rPr>
              <a:t>Лэпбук</a:t>
            </a:r>
            <a:r>
              <a:rPr lang="ru-RU" sz="6000" b="1" i="1" dirty="0" smtClean="0">
                <a:solidFill>
                  <a:srgbClr val="FF0000"/>
                </a:solidFill>
              </a:rPr>
              <a:t> очень мобильная система, такую папку можно дать  «погостить»  в другую группу или даже домой ребенку.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8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66CC"/>
                </a:solidFill>
              </a:rPr>
              <a:t>С чего начать? Как создать свой        </a:t>
            </a:r>
            <a:br>
              <a:rPr lang="ru-RU" sz="5400" dirty="0" smtClean="0">
                <a:solidFill>
                  <a:srgbClr val="FF66CC"/>
                </a:solidFill>
              </a:rPr>
            </a:br>
            <a:r>
              <a:rPr lang="ru-RU" sz="5400" dirty="0">
                <a:solidFill>
                  <a:srgbClr val="FF66CC"/>
                </a:solidFill>
              </a:rPr>
              <a:t> </a:t>
            </a:r>
            <a:r>
              <a:rPr lang="ru-RU" sz="5400" dirty="0" smtClean="0">
                <a:solidFill>
                  <a:srgbClr val="FF66CC"/>
                </a:solidFill>
              </a:rPr>
              <a:t>                     </a:t>
            </a:r>
            <a:r>
              <a:rPr lang="ru-RU" sz="5400" dirty="0" err="1" smtClean="0">
                <a:solidFill>
                  <a:srgbClr val="FF66CC"/>
                </a:solidFill>
              </a:rPr>
              <a:t>Лэпбук</a:t>
            </a:r>
            <a:r>
              <a:rPr lang="ru-RU" sz="5400" dirty="0" smtClean="0">
                <a:solidFill>
                  <a:srgbClr val="FF66CC"/>
                </a:solidFill>
              </a:rPr>
              <a:t>?</a:t>
            </a:r>
            <a:endParaRPr lang="ru-RU" sz="5400" dirty="0">
              <a:solidFill>
                <a:srgbClr val="FF66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3333FF"/>
                </a:solidFill>
              </a:rPr>
              <a:t>Необходимо выбрать тему.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solidFill>
                  <a:srgbClr val="3333FF"/>
                </a:solidFill>
              </a:rPr>
              <a:t>Чтобы полностью раскрыть тему, необходим подробный план того, что должен включать в себя </a:t>
            </a:r>
            <a:r>
              <a:rPr lang="ru-RU" sz="2400" dirty="0" err="1" smtClean="0">
                <a:solidFill>
                  <a:srgbClr val="3333FF"/>
                </a:solidFill>
              </a:rPr>
              <a:t>Лэпбук</a:t>
            </a:r>
            <a:r>
              <a:rPr lang="ru-RU" sz="2400" dirty="0" smtClean="0">
                <a:solidFill>
                  <a:srgbClr val="3333FF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3333FF"/>
                </a:solidFill>
              </a:rPr>
              <a:t>Например, план </a:t>
            </a:r>
            <a:r>
              <a:rPr lang="ru-RU" sz="2400" dirty="0" err="1" smtClean="0">
                <a:solidFill>
                  <a:srgbClr val="3333FF"/>
                </a:solidFill>
              </a:rPr>
              <a:t>Лэпбука</a:t>
            </a:r>
            <a:r>
              <a:rPr lang="ru-RU" sz="2400" dirty="0" smtClean="0">
                <a:solidFill>
                  <a:srgbClr val="3333FF"/>
                </a:solidFill>
              </a:rPr>
              <a:t> на тему  « Осень»: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3333FF"/>
                </a:solidFill>
              </a:rPr>
              <a:t>Мини – книжка с осенними стихотворениями.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3333FF"/>
                </a:solidFill>
              </a:rPr>
              <a:t>Кармашек с загадками об осени.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3333FF"/>
                </a:solidFill>
              </a:rPr>
              <a:t>Конверт с осенними листьями.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3333FF"/>
                </a:solidFill>
              </a:rPr>
              <a:t>Таблица трех осенних месяцев  « Календарь погоды».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3333FF"/>
                </a:solidFill>
              </a:rPr>
              <a:t> </a:t>
            </a:r>
            <a:r>
              <a:rPr lang="ru-RU" sz="2400" dirty="0" smtClean="0">
                <a:solidFill>
                  <a:srgbClr val="3333FF"/>
                </a:solidFill>
              </a:rPr>
              <a:t>Клееная корзинка из бумаги с дарами осени ( овощи и фрукты).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3333FF"/>
                </a:solidFill>
              </a:rPr>
              <a:t>Кармашек для новых слов.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3333FF"/>
                </a:solidFill>
              </a:rPr>
              <a:t>3. Нарисовать макет будущего </a:t>
            </a:r>
            <a:r>
              <a:rPr lang="ru-RU" sz="2400" dirty="0" err="1" smtClean="0">
                <a:solidFill>
                  <a:srgbClr val="3333FF"/>
                </a:solidFill>
              </a:rPr>
              <a:t>Лэпбука</a:t>
            </a:r>
            <a:r>
              <a:rPr lang="ru-RU" sz="2400" dirty="0" smtClean="0">
                <a:solidFill>
                  <a:srgbClr val="3333FF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3333FF"/>
                </a:solidFill>
              </a:rPr>
              <a:t>4. Оформление ( непосредственное создание </a:t>
            </a:r>
            <a:r>
              <a:rPr lang="ru-RU" sz="2400" dirty="0" err="1" smtClean="0">
                <a:solidFill>
                  <a:srgbClr val="3333FF"/>
                </a:solidFill>
              </a:rPr>
              <a:t>Лэпбука</a:t>
            </a:r>
            <a:r>
              <a:rPr lang="ru-RU" sz="2400" dirty="0" smtClean="0">
                <a:solidFill>
                  <a:srgbClr val="3333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9900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6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2" y="365126"/>
            <a:ext cx="7730836" cy="6285056"/>
          </a:xfrm>
        </p:spPr>
      </p:pic>
    </p:spTree>
    <p:extLst>
      <p:ext uri="{BB962C8B-B14F-4D97-AF65-F5344CB8AC3E}">
        <p14:creationId xmlns:p14="http://schemas.microsoft.com/office/powerpoint/2010/main" val="318028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6086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5" y="685800"/>
            <a:ext cx="7128162" cy="5491163"/>
          </a:xfrm>
        </p:spPr>
      </p:pic>
    </p:spTree>
    <p:extLst>
      <p:ext uri="{BB962C8B-B14F-4D97-AF65-F5344CB8AC3E}">
        <p14:creationId xmlns:p14="http://schemas.microsoft.com/office/powerpoint/2010/main" val="3688580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6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5" y="685800"/>
            <a:ext cx="8042562" cy="5491163"/>
          </a:xfrm>
        </p:spPr>
      </p:pic>
    </p:spTree>
    <p:extLst>
      <p:ext uri="{BB962C8B-B14F-4D97-AF65-F5344CB8AC3E}">
        <p14:creationId xmlns:p14="http://schemas.microsoft.com/office/powerpoint/2010/main" val="4051202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dirty="0" smtClean="0"/>
              <a:t>Спасибо за внимание 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10198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dirty="0" err="1" smtClean="0">
                <a:solidFill>
                  <a:srgbClr val="0070C0"/>
                </a:solidFill>
              </a:rPr>
              <a:t>Лэпбук</a:t>
            </a:r>
            <a:r>
              <a:rPr lang="ru-RU" dirty="0" smtClean="0">
                <a:solidFill>
                  <a:srgbClr val="0070C0"/>
                </a:solidFill>
              </a:rPr>
              <a:t>» (</a:t>
            </a:r>
            <a:r>
              <a:rPr lang="en-US" dirty="0" err="1" smtClean="0">
                <a:solidFill>
                  <a:srgbClr val="0070C0"/>
                </a:solidFill>
              </a:rPr>
              <a:t>lapook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ru-RU" dirty="0" smtClean="0">
                <a:solidFill>
                  <a:srgbClr val="0070C0"/>
                </a:solidFill>
              </a:rPr>
              <a:t>- в дословном переводе с английского значит  «наколенная книга».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Это небольшая папка, которую можно удобно разложить у себя на коленях и за один раз просмотреть все ее содержимое.</a:t>
            </a:r>
          </a:p>
          <a:p>
            <a:pPr marL="0" indent="0" algn="just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« </a:t>
            </a:r>
            <a:r>
              <a:rPr lang="ru-RU" dirty="0" err="1" smtClean="0">
                <a:solidFill>
                  <a:srgbClr val="0070C0"/>
                </a:solidFill>
              </a:rPr>
              <a:t>Лэпбук</a:t>
            </a:r>
            <a:r>
              <a:rPr lang="ru-RU" dirty="0" smtClean="0">
                <a:solidFill>
                  <a:srgbClr val="0070C0"/>
                </a:solidFill>
              </a:rPr>
              <a:t>» – это собирательный образ плаката, книги и раздаточного материала, который направлен на развитие творческого потенциала детей в рамках заданной темы, расширяя не только кругозор, но и формируя навыки и умения.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sz="6600" dirty="0" smtClean="0">
                <a:solidFill>
                  <a:srgbClr val="3333FF"/>
                </a:solidFill>
              </a:rPr>
              <a:t>Какие бывают </a:t>
            </a:r>
            <a:r>
              <a:rPr lang="ru-RU" sz="6600" dirty="0" err="1" smtClean="0">
                <a:solidFill>
                  <a:srgbClr val="3333FF"/>
                </a:solidFill>
              </a:rPr>
              <a:t>Лэпбуки</a:t>
            </a:r>
            <a:r>
              <a:rPr lang="ru-RU" sz="6600" dirty="0" smtClean="0">
                <a:solidFill>
                  <a:srgbClr val="3333FF"/>
                </a:solidFill>
              </a:rPr>
              <a:t>?</a:t>
            </a:r>
            <a:endParaRPr lang="ru-RU" sz="6600" dirty="0">
              <a:solidFill>
                <a:srgbClr val="3333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37855"/>
            <a:ext cx="7010400" cy="4639108"/>
          </a:xfrm>
        </p:spPr>
      </p:pic>
    </p:spTree>
    <p:extLst>
      <p:ext uri="{BB962C8B-B14F-4D97-AF65-F5344CB8AC3E}">
        <p14:creationId xmlns:p14="http://schemas.microsoft.com/office/powerpoint/2010/main" val="183446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365125"/>
            <a:ext cx="7245927" cy="5436394"/>
          </a:xfrm>
        </p:spPr>
      </p:pic>
    </p:spTree>
    <p:extLst>
      <p:ext uri="{BB962C8B-B14F-4D97-AF65-F5344CB8AC3E}">
        <p14:creationId xmlns:p14="http://schemas.microsoft.com/office/powerpoint/2010/main" val="319736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4" y="1143000"/>
            <a:ext cx="5798127" cy="5257800"/>
          </a:xfrm>
        </p:spPr>
      </p:pic>
    </p:spTree>
    <p:extLst>
      <p:ext uri="{BB962C8B-B14F-4D97-AF65-F5344CB8AC3E}">
        <p14:creationId xmlns:p14="http://schemas.microsoft.com/office/powerpoint/2010/main" val="19455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72" y="0"/>
            <a:ext cx="123374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93" y="1138525"/>
            <a:ext cx="6428507" cy="5507182"/>
          </a:xfrm>
        </p:spPr>
      </p:pic>
    </p:spTree>
    <p:extLst>
      <p:ext uri="{BB962C8B-B14F-4D97-AF65-F5344CB8AC3E}">
        <p14:creationId xmlns:p14="http://schemas.microsoft.com/office/powerpoint/2010/main" val="353709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872836"/>
            <a:ext cx="7190509" cy="5304127"/>
          </a:xfrm>
        </p:spPr>
      </p:pic>
    </p:spTree>
    <p:extLst>
      <p:ext uri="{BB962C8B-B14F-4D97-AF65-F5344CB8AC3E}">
        <p14:creationId xmlns:p14="http://schemas.microsoft.com/office/powerpoint/2010/main" val="90963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65125"/>
            <a:ext cx="6130636" cy="5811838"/>
          </a:xfrm>
        </p:spPr>
      </p:pic>
    </p:spTree>
    <p:extLst>
      <p:ext uri="{BB962C8B-B14F-4D97-AF65-F5344CB8AC3E}">
        <p14:creationId xmlns:p14="http://schemas.microsoft.com/office/powerpoint/2010/main" val="349701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526" y="365125"/>
            <a:ext cx="9213273" cy="1325563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Зачем нужен </a:t>
            </a:r>
            <a:r>
              <a:rPr lang="ru-RU" sz="6600" b="1" dirty="0" err="1" smtClean="0">
                <a:solidFill>
                  <a:srgbClr val="FF0000"/>
                </a:solidFill>
              </a:rPr>
              <a:t>Лэпбук</a:t>
            </a:r>
            <a:r>
              <a:rPr lang="ru-RU" sz="6600" b="1" dirty="0" smtClean="0">
                <a:solidFill>
                  <a:srgbClr val="FF0000"/>
                </a:solidFill>
              </a:rPr>
              <a:t>?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484909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Для педагога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3333FF"/>
                </a:solidFill>
              </a:rPr>
              <a:t>Особая  форма организации материала по изучаемой теме в рамках комплексно-тематического планирования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3333FF"/>
                </a:solidFill>
              </a:rPr>
              <a:t>Помогает оформить результаты совместной проектной деятельности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3333FF"/>
                </a:solidFill>
              </a:rPr>
              <a:t>Способ организации индивидуальной, групповой, подгрупповой и самостоятельной работы с детьми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rgbClr val="3333FF"/>
                </a:solidFill>
              </a:rPr>
              <a:t>Лэпбук</a:t>
            </a:r>
            <a:r>
              <a:rPr lang="ru-RU" sz="2400" dirty="0" smtClean="0">
                <a:solidFill>
                  <a:srgbClr val="3333FF"/>
                </a:solidFill>
              </a:rPr>
              <a:t> отличный помощник в работе педагогов и узких специалистов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3333FF"/>
                </a:solidFill>
              </a:rPr>
              <a:t>Форма  взаимодействия с родителями</a:t>
            </a: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Для ребенка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3333FF"/>
                </a:solidFill>
              </a:rPr>
              <a:t>Способствует  пониманию и запоминанию информации по изучаемой теме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3333FF"/>
                </a:solidFill>
              </a:rPr>
              <a:t>Способствует повторению и закреплению материала по пройденной теме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3333FF"/>
                </a:solidFill>
              </a:rPr>
              <a:t>Способствует развитию речевых познавательных способностей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sz="2400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703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344</Words>
  <Application>Microsoft Office PowerPoint</Application>
  <PresentationFormat>Широкоэкранный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«Лэпбук – как средство речевого развития детей дошкольного возраста»</vt:lpstr>
      <vt:lpstr>Презентация PowerPoint</vt:lpstr>
      <vt:lpstr>         Какие бывают Лэпбуки?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Зачем нужен Лэпбук?</vt:lpstr>
      <vt:lpstr>Преимущество использования Лэпбука</vt:lpstr>
      <vt:lpstr>Презентация PowerPoint</vt:lpstr>
      <vt:lpstr>С чего начать? Как создать свой                               Лэпбук?</vt:lpstr>
      <vt:lpstr>Презентация PowerPoint</vt:lpstr>
      <vt:lpstr>Презентация PowerPoint</vt:lpstr>
      <vt:lpstr>Презентация PowerPoint</vt:lpstr>
      <vt:lpstr>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«Лэпбук – как средство развития познавательных  способностей детей дошкольного возраста»</dc:title>
  <dc:creator>User</dc:creator>
  <cp:lastModifiedBy>lyba_chizhova@hotmail.com</cp:lastModifiedBy>
  <cp:revision>15</cp:revision>
  <dcterms:created xsi:type="dcterms:W3CDTF">2017-01-29T09:07:17Z</dcterms:created>
  <dcterms:modified xsi:type="dcterms:W3CDTF">2018-11-28T05:25:34Z</dcterms:modified>
</cp:coreProperties>
</file>